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/>
    <p:restoredTop sz="96327"/>
  </p:normalViewPr>
  <p:slideViewPr>
    <p:cSldViewPr snapToGrid="0" snapToObjects="1">
      <p:cViewPr varScale="1">
        <p:scale>
          <a:sx n="44" d="100"/>
          <a:sy n="4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mcpress@cmc.or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CMC Press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6CB2C-9053-F44F-9030-D1F315FFC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Guide to the Mountain West</a:t>
            </a:r>
          </a:p>
        </p:txBody>
      </p:sp>
      <p:pic>
        <p:nvPicPr>
          <p:cNvPr id="5" name="Picture 4" descr="A picture containing monitor, lit, phone, large&#10;&#10;Description automatically generated">
            <a:extLst>
              <a:ext uri="{FF2B5EF4-FFF2-40B4-BE49-F238E27FC236}">
                <a16:creationId xmlns:a16="http://schemas.microsoft.com/office/drawing/2014/main" id="{A2C41EEA-1BFB-014C-B7B3-46D94B55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6" y="2388849"/>
            <a:ext cx="2981451" cy="33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674" y="-637915"/>
            <a:ext cx="7766936" cy="1646302"/>
          </a:xfrm>
        </p:spPr>
        <p:txBody>
          <a:bodyPr/>
          <a:lstStyle/>
          <a:p>
            <a:r>
              <a:rPr lang="en-US" dirty="0"/>
              <a:t>Sneak Preview!</a:t>
            </a:r>
          </a:p>
        </p:txBody>
      </p:sp>
      <p:pic>
        <p:nvPicPr>
          <p:cNvPr id="4" name="Picture 3" descr="A picture containing sign, person, riding, water&#10;&#10;Description automatically generated">
            <a:extLst>
              <a:ext uri="{FF2B5EF4-FFF2-40B4-BE49-F238E27FC236}">
                <a16:creationId xmlns:a16="http://schemas.microsoft.com/office/drawing/2014/main" id="{28062B30-A95F-D847-B8A6-E7FE5884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2" y="1229494"/>
            <a:ext cx="2273567" cy="3410351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A78EC86-7311-E64B-AF8B-9B92723B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05" y="3429000"/>
            <a:ext cx="2042984" cy="3064476"/>
          </a:xfrm>
          <a:prstGeom prst="rect">
            <a:avLst/>
          </a:prstGeom>
        </p:spPr>
      </p:pic>
      <p:pic>
        <p:nvPicPr>
          <p:cNvPr id="10" name="Picture 9" descr="A small bird perched on a tree branch&#10;&#10;Description automatically generated">
            <a:extLst>
              <a:ext uri="{FF2B5EF4-FFF2-40B4-BE49-F238E27FC236}">
                <a16:creationId xmlns:a16="http://schemas.microsoft.com/office/drawing/2014/main" id="{B4BBE54C-2752-654E-A5D6-59AE9C7D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345" y="1229494"/>
            <a:ext cx="2273568" cy="3410352"/>
          </a:xfrm>
          <a:prstGeom prst="rect">
            <a:avLst/>
          </a:prstGeom>
        </p:spPr>
      </p:pic>
      <p:pic>
        <p:nvPicPr>
          <p:cNvPr id="12" name="Picture 11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F1A06AC0-F31B-534E-8F4B-8D20B6D33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69" y="2934668"/>
            <a:ext cx="1948773" cy="34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8830" y="-637915"/>
            <a:ext cx="7766936" cy="164630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A picture containing monitor, lit, phone, large&#10;&#10;Description automatically generated">
            <a:extLst>
              <a:ext uri="{FF2B5EF4-FFF2-40B4-BE49-F238E27FC236}">
                <a16:creationId xmlns:a16="http://schemas.microsoft.com/office/drawing/2014/main" id="{9F38B72D-E740-1048-B5A3-E69A6684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88" y="1328351"/>
            <a:ext cx="3075661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CB557-C4C2-7345-A6E7-53248A8C33F5}"/>
              </a:ext>
            </a:extLst>
          </p:cNvPr>
          <p:cNvSpPr txBox="1"/>
          <p:nvPr/>
        </p:nvSpPr>
        <p:spPr>
          <a:xfrm>
            <a:off x="2583637" y="5021817"/>
            <a:ext cx="521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cmcpress.org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392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9791" y="-89452"/>
            <a:ext cx="3380098" cy="1162878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7" name="Picture 6" descr="A person standing on top of a snow covered mountain&#10;&#10;Description automatically generated">
            <a:extLst>
              <a:ext uri="{FF2B5EF4-FFF2-40B4-BE49-F238E27FC236}">
                <a16:creationId xmlns:a16="http://schemas.microsoft.com/office/drawing/2014/main" id="{20BEEF3F-AB07-9A48-B914-1533200C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19" y="1272745"/>
            <a:ext cx="6927240" cy="52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3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What Do We Do?</a:t>
            </a: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512A3F0C-6FDF-994D-8343-3284D742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791" y="3837885"/>
            <a:ext cx="2680903" cy="2680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E67F2-D10C-374B-8E68-35A42C28AB1E}"/>
              </a:ext>
            </a:extLst>
          </p:cNvPr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65+ Guidebooks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All Mountain Activities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Covers Entire Mountain West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6-8 New Releases a Year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National Distribution via The Mountaineers Books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52DA2-62A0-9D4A-BA47-01D7A42FF556}"/>
              </a:ext>
            </a:extLst>
          </p:cNvPr>
          <p:cNvSpPr txBox="1"/>
          <p:nvPr/>
        </p:nvSpPr>
        <p:spPr>
          <a:xfrm>
            <a:off x="160453" y="1916668"/>
            <a:ext cx="5267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CMC Press net revenue all goes back into the Club! Your dollars support CMC education and conservation programs.</a:t>
            </a:r>
          </a:p>
        </p:txBody>
      </p:sp>
    </p:spTree>
    <p:extLst>
      <p:ext uri="{BB962C8B-B14F-4D97-AF65-F5344CB8AC3E}">
        <p14:creationId xmlns:p14="http://schemas.microsoft.com/office/powerpoint/2010/main" val="395834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083" y="-608098"/>
            <a:ext cx="7766936" cy="1646302"/>
          </a:xfrm>
        </p:spPr>
        <p:txBody>
          <a:bodyPr/>
          <a:lstStyle/>
          <a:p>
            <a:r>
              <a:rPr lang="en-US" dirty="0"/>
              <a:t>Full Size vs. Pack Guides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19699F5-C357-EB45-A01C-27BF37D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01" y="1952367"/>
            <a:ext cx="3280718" cy="3280718"/>
          </a:xfrm>
          <a:prstGeom prst="rect">
            <a:avLst/>
          </a:prstGeom>
        </p:spPr>
      </p:pic>
      <p:pic>
        <p:nvPicPr>
          <p:cNvPr id="9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F7336CC5-5FB9-974E-96A9-0F0BACD6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13" y="1618734"/>
            <a:ext cx="2883243" cy="432486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12543-4748-A643-8A5C-10EA8A3D308E}"/>
              </a:ext>
            </a:extLst>
          </p:cNvPr>
          <p:cNvCxnSpPr/>
          <p:nvPr/>
        </p:nvCxnSpPr>
        <p:spPr>
          <a:xfrm>
            <a:off x="5474300" y="2360141"/>
            <a:ext cx="64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2615B7-682F-3F41-AB67-DF4DE94C6E11}"/>
              </a:ext>
            </a:extLst>
          </p:cNvPr>
          <p:cNvCxnSpPr/>
          <p:nvPr/>
        </p:nvCxnSpPr>
        <p:spPr>
          <a:xfrm>
            <a:off x="5943600" y="5496339"/>
            <a:ext cx="23655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27073C-7C4F-F142-8BC9-0A7C307C0869}"/>
              </a:ext>
            </a:extLst>
          </p:cNvPr>
          <p:cNvCxnSpPr/>
          <p:nvPr/>
        </p:nvCxnSpPr>
        <p:spPr>
          <a:xfrm>
            <a:off x="8229600" y="1878496"/>
            <a:ext cx="0" cy="34786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71654F-E927-F746-80BB-E8CB7F0D3CA1}"/>
              </a:ext>
            </a:extLst>
          </p:cNvPr>
          <p:cNvCxnSpPr/>
          <p:nvPr/>
        </p:nvCxnSpPr>
        <p:spPr>
          <a:xfrm>
            <a:off x="1162878" y="1500809"/>
            <a:ext cx="0" cy="46912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8344CD-A145-2748-9853-530EEF40BC16}"/>
              </a:ext>
            </a:extLst>
          </p:cNvPr>
          <p:cNvCxnSpPr/>
          <p:nvPr/>
        </p:nvCxnSpPr>
        <p:spPr>
          <a:xfrm>
            <a:off x="1351722" y="6142383"/>
            <a:ext cx="32898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D346BCF-2F24-C54B-8272-1F322FAB60C4}"/>
              </a:ext>
            </a:extLst>
          </p:cNvPr>
          <p:cNvSpPr txBox="1"/>
          <p:nvPr/>
        </p:nvSpPr>
        <p:spPr>
          <a:xfrm>
            <a:off x="536712" y="3289852"/>
            <a:ext cx="55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627D4-88A4-A842-B20B-98FFBC89F7C3}"/>
              </a:ext>
            </a:extLst>
          </p:cNvPr>
          <p:cNvSpPr txBox="1"/>
          <p:nvPr/>
        </p:nvSpPr>
        <p:spPr>
          <a:xfrm>
            <a:off x="2617303" y="6195391"/>
            <a:ext cx="55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5BC729-0618-C349-99EE-47C6383A70DF}"/>
              </a:ext>
            </a:extLst>
          </p:cNvPr>
          <p:cNvSpPr txBox="1"/>
          <p:nvPr/>
        </p:nvSpPr>
        <p:spPr>
          <a:xfrm>
            <a:off x="8309113" y="3289852"/>
            <a:ext cx="55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BB31A9-D65D-1C41-98AB-E1613C117B34}"/>
              </a:ext>
            </a:extLst>
          </p:cNvPr>
          <p:cNvSpPr txBox="1"/>
          <p:nvPr/>
        </p:nvSpPr>
        <p:spPr>
          <a:xfrm>
            <a:off x="6848062" y="5540993"/>
            <a:ext cx="55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4in</a:t>
            </a:r>
          </a:p>
        </p:txBody>
      </p:sp>
    </p:spTree>
    <p:extLst>
      <p:ext uri="{BB962C8B-B14F-4D97-AF65-F5344CB8AC3E}">
        <p14:creationId xmlns:p14="http://schemas.microsoft.com/office/powerpoint/2010/main" val="329162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083" y="-608098"/>
            <a:ext cx="7766936" cy="1646302"/>
          </a:xfrm>
        </p:spPr>
        <p:txBody>
          <a:bodyPr/>
          <a:lstStyle/>
          <a:p>
            <a:r>
              <a:rPr lang="en-US" dirty="0"/>
              <a:t>Who Writes the Guides?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CA5D2-4BDA-6F47-A381-07292BDF2BB2}"/>
              </a:ext>
            </a:extLst>
          </p:cNvPr>
          <p:cNvSpPr txBox="1"/>
          <p:nvPr/>
        </p:nvSpPr>
        <p:spPr>
          <a:xfrm>
            <a:off x="1092232" y="1372251"/>
            <a:ext cx="8538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LOCAL experts! Our guidebooks are often written by CMC members, including sometimes entire schools or sections. We also work with freelance writers and other seasoned backcountry veterans.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349B0-8282-944A-87A6-26C1934B511E}"/>
              </a:ext>
            </a:extLst>
          </p:cNvPr>
          <p:cNvSpPr txBox="1"/>
          <p:nvPr/>
        </p:nvSpPr>
        <p:spPr>
          <a:xfrm>
            <a:off x="2036449" y="3916089"/>
            <a:ext cx="5893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Every author has personally completed every route in every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Most writers have decades of experience in their favorite sports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GPX tracks, mapping software, and personal experience are cross-referenced to ensure accuracy </a:t>
            </a:r>
          </a:p>
        </p:txBody>
      </p:sp>
    </p:spTree>
    <p:extLst>
      <p:ext uri="{BB962C8B-B14F-4D97-AF65-F5344CB8AC3E}">
        <p14:creationId xmlns:p14="http://schemas.microsoft.com/office/powerpoint/2010/main" val="340476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083" y="-608098"/>
            <a:ext cx="7766936" cy="1646302"/>
          </a:xfrm>
        </p:spPr>
        <p:txBody>
          <a:bodyPr/>
          <a:lstStyle/>
          <a:p>
            <a:r>
              <a:rPr lang="en-US" dirty="0"/>
              <a:t>Where Can You Find Us?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ECF54CB-4301-6442-BD15-06EC95BB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60" y="1190018"/>
            <a:ext cx="4870581" cy="2977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8A5DA-4E47-B14C-829E-4C94F4B0C55E}"/>
              </a:ext>
            </a:extLst>
          </p:cNvPr>
          <p:cNvSpPr txBox="1"/>
          <p:nvPr/>
        </p:nvSpPr>
        <p:spPr>
          <a:xfrm>
            <a:off x="2027584" y="4319810"/>
            <a:ext cx="5893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cmcpress.org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CMC events and main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Local bookstores and gear 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30049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083" y="-608098"/>
            <a:ext cx="7766936" cy="1646302"/>
          </a:xfrm>
        </p:spPr>
        <p:txBody>
          <a:bodyPr/>
          <a:lstStyle/>
          <a:p>
            <a:r>
              <a:rPr lang="en-US" dirty="0"/>
              <a:t>Using Our Guidebooks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A7C4520-4344-4943-82D8-50B626770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67" y="1038204"/>
            <a:ext cx="3792246" cy="5498757"/>
          </a:xfrm>
          <a:prstGeom prst="rect">
            <a:avLst/>
          </a:prstGeom>
        </p:spPr>
      </p:pic>
      <p:pic>
        <p:nvPicPr>
          <p:cNvPr id="6" name="Picture 5" descr="A group of people riding skis down a snow covered mountain&#10;&#10;Description automatically generated">
            <a:extLst>
              <a:ext uri="{FF2B5EF4-FFF2-40B4-BE49-F238E27FC236}">
                <a16:creationId xmlns:a16="http://schemas.microsoft.com/office/drawing/2014/main" id="{C4C88706-E956-C545-8C14-9DB2F34F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3" y="1161534"/>
            <a:ext cx="3926874" cy="52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343" y="-647854"/>
            <a:ext cx="7766936" cy="1646302"/>
          </a:xfrm>
        </p:spPr>
        <p:txBody>
          <a:bodyPr/>
          <a:lstStyle/>
          <a:p>
            <a:r>
              <a:rPr lang="en-US" dirty="0"/>
              <a:t>Become an Author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19DE3-612D-1844-8BAF-CC6FD7739CDB}"/>
              </a:ext>
            </a:extLst>
          </p:cNvPr>
          <p:cNvSpPr/>
          <p:nvPr/>
        </p:nvSpPr>
        <p:spPr>
          <a:xfrm>
            <a:off x="2342321" y="135150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To submit your pitch for consideration, please email all of the following to </a:t>
            </a:r>
            <a:r>
              <a:rPr lang="en-US" sz="2400" b="1" dirty="0">
                <a:hlinkClick r:id="rId2"/>
              </a:rPr>
              <a:t>cmcpress@cmc.org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Author Bio, Qualifications, and Work Samples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Book Pitch (What's it all about?)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Sample Table of Contents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Sample Chapter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Competitive Review (What comparable titles are already in print, and how is yours different?)</a:t>
            </a:r>
            <a:endParaRPr lang="en-US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54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31D-D805-4D4E-A2FC-567896AB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81083" y="-667732"/>
            <a:ext cx="7766936" cy="1646302"/>
          </a:xfrm>
        </p:spPr>
        <p:txBody>
          <a:bodyPr/>
          <a:lstStyle/>
          <a:p>
            <a:r>
              <a:rPr lang="en-US" dirty="0"/>
              <a:t>Best Sellers</a:t>
            </a:r>
          </a:p>
        </p:txBody>
      </p:sp>
      <p:pic>
        <p:nvPicPr>
          <p:cNvPr id="4" name="Picture 3" descr="A group of people skiing on the snow&#10;&#10;Description automatically generated">
            <a:extLst>
              <a:ext uri="{FF2B5EF4-FFF2-40B4-BE49-F238E27FC236}">
                <a16:creationId xmlns:a16="http://schemas.microsoft.com/office/drawing/2014/main" id="{304E5949-645B-FA4C-901D-84399A874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21" y="1878227"/>
            <a:ext cx="2067697" cy="3101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2717C-E43C-F843-A9F6-9EC9839720C4}"/>
              </a:ext>
            </a:extLst>
          </p:cNvPr>
          <p:cNvSpPr txBox="1"/>
          <p:nvPr/>
        </p:nvSpPr>
        <p:spPr>
          <a:xfrm>
            <a:off x="1043609" y="2459504"/>
            <a:ext cx="6685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The Colorado Trail, 9</a:t>
            </a:r>
            <a:r>
              <a:rPr lang="en-US" sz="2000" i="1" baseline="30000" dirty="0"/>
              <a:t>th</a:t>
            </a:r>
            <a:r>
              <a:rPr lang="en-US" sz="2000" i="1" dirty="0"/>
              <a:t> Edition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The Colorado Trail Databook, 7</a:t>
            </a:r>
            <a:r>
              <a:rPr lang="en-US" sz="2000" i="1" baseline="30000" dirty="0"/>
              <a:t>th</a:t>
            </a:r>
            <a:r>
              <a:rPr lang="en-US" sz="2000" i="1" dirty="0"/>
              <a:t> Edition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Rocky Mountain Wildflowers, 2</a:t>
            </a:r>
            <a:r>
              <a:rPr lang="en-US" sz="2000" i="1" baseline="30000" dirty="0"/>
              <a:t>nd</a:t>
            </a:r>
            <a:r>
              <a:rPr lang="en-US" sz="2000" i="1" dirty="0"/>
              <a:t> Edition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The Colorado 14ers: The Best Routes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The Best Front Range Hikes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Snowshoe Routes: Colorado’s Front Range</a:t>
            </a:r>
          </a:p>
        </p:txBody>
      </p:sp>
    </p:spTree>
    <p:extLst>
      <p:ext uri="{BB962C8B-B14F-4D97-AF65-F5344CB8AC3E}">
        <p14:creationId xmlns:p14="http://schemas.microsoft.com/office/powerpoint/2010/main" val="26816187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CMC Press</vt:lpstr>
      <vt:lpstr>Who Am I?</vt:lpstr>
      <vt:lpstr>What Do We Do?</vt:lpstr>
      <vt:lpstr>Full Size vs. Pack Guides</vt:lpstr>
      <vt:lpstr>Who Writes the Guides?</vt:lpstr>
      <vt:lpstr>Where Can You Find Us?</vt:lpstr>
      <vt:lpstr>Using Our Guidebooks</vt:lpstr>
      <vt:lpstr>Become an Author</vt:lpstr>
      <vt:lpstr>Best Sellers</vt:lpstr>
      <vt:lpstr>Sneak Preview!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CMC Press</dc:title>
  <dc:creator>Christian Sanchez-Martinez</dc:creator>
  <cp:lastModifiedBy>Maddie Miller</cp:lastModifiedBy>
  <cp:revision>1</cp:revision>
  <dcterms:created xsi:type="dcterms:W3CDTF">2020-08-25T00:52:57Z</dcterms:created>
  <dcterms:modified xsi:type="dcterms:W3CDTF">2020-12-18T15:39:17Z</dcterms:modified>
</cp:coreProperties>
</file>